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907A7C-B7C8-4119-A8FD-6872F1A24CA4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7990626-8B34-406C-B09C-55D23543C5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oreschi.tommaso@cheapnet.it" TargetMode="External"/><Relationship Id="rId2" Type="http://schemas.openxmlformats.org/officeDocument/2006/relationships/hyperlink" Target="mailto:segreteria@architettiancona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toniettaraffaelli@liber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279808"/>
            <a:ext cx="7848600" cy="22152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it-IT" b="1" spc="-15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COMMISSIONE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b="1" spc="18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URBANISTICA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b="1" spc="18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TERRITORIO e AMBIENTE</a:t>
            </a:r>
            <a:endParaRPr lang="it-IT" b="1" spc="18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586900" cy="256713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rgbClr val="C00000"/>
                </a:solidFill>
              </a:rPr>
              <a:t>Referente: </a:t>
            </a:r>
            <a:r>
              <a:rPr lang="it-IT" b="1" dirty="0" smtClean="0">
                <a:solidFill>
                  <a:srgbClr val="C00000"/>
                </a:solidFill>
              </a:rPr>
              <a:t>arch. Tommaso Moreschi</a:t>
            </a:r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Collaboratore: </a:t>
            </a:r>
            <a:r>
              <a:rPr lang="it-IT" b="1" dirty="0" smtClean="0">
                <a:solidFill>
                  <a:srgbClr val="C00000"/>
                </a:solidFill>
              </a:rPr>
              <a:t>arch. Antonietta Raffaelli</a:t>
            </a:r>
          </a:p>
          <a:p>
            <a:pPr algn="just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it-IT" sz="2800" b="1" dirty="0" smtClean="0">
                <a:solidFill>
                  <a:schemeClr val="tx1"/>
                </a:solidFill>
              </a:rPr>
              <a:t>Seduta di INSEDIAMENTO</a:t>
            </a:r>
            <a:endParaRPr lang="it-IT" b="1" dirty="0" smtClean="0">
              <a:solidFill>
                <a:schemeClr val="tx1"/>
              </a:solidFill>
            </a:endParaRP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mercoledì 07_02_2018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"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00905"/>
            <a:ext cx="2762364" cy="181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8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" y="5884647"/>
            <a:ext cx="8229600" cy="663352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Grazie a tutti e buon lavoro !</a:t>
            </a:r>
            <a:endParaRPr lang="it-IT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65834"/>
            <a:ext cx="3442251" cy="2232248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42" y="3310008"/>
            <a:ext cx="3155866" cy="17751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74" y="836712"/>
            <a:ext cx="3032119" cy="168788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5"/>
            <a:ext cx="3256770" cy="217226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7544" y="692696"/>
            <a:ext cx="8136904" cy="590465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889" y="4797151"/>
            <a:ext cx="1774090" cy="116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3800" b="1" dirty="0" smtClean="0"/>
              <a:t>Elenco degli iscritti ad oggi</a:t>
            </a:r>
            <a:endParaRPr lang="it-IT" sz="3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988840"/>
            <a:ext cx="7643192" cy="4565104"/>
          </a:xfrm>
        </p:spPr>
        <p:txBody>
          <a:bodyPr numCol="2"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ALFIERI Andrea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APPOLLONI Annalisa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BIANCHI Ilaria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BUGATTI Sergio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CAVALLETTI Fausto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CIRCELLI Giacomo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GALLETTI Francesca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GARDELLA Cristiana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MANCINI Marco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MARASCA Giorgio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MARASCHIONI Mario</a:t>
            </a:r>
          </a:p>
          <a:p>
            <a:pPr algn="just">
              <a:lnSpc>
                <a:spcPct val="120000"/>
              </a:lnSpc>
            </a:pPr>
            <a:endParaRPr lang="it-IT" sz="2900" b="1" dirty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it-IT" sz="2900" b="1" dirty="0">
              <a:latin typeface="Book Antiqua" panose="0204060205030503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MARINELLI Giovanni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MINETTI Antonio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latin typeface="Book Antiqua" panose="02040602050305030304" pitchFamily="18" charset="0"/>
              </a:rPr>
              <a:t>PANTO’ Riccardo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PECCI Massimiliano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latin typeface="Book Antiqua" panose="02040602050305030304" pitchFamily="18" charset="0"/>
              </a:rPr>
              <a:t>RAPONI David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SALMONI Vittorio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latin typeface="Book Antiqua" panose="02040602050305030304" pitchFamily="18" charset="0"/>
              </a:rPr>
              <a:t>SALVOLINI Francesco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SGOLACCHIA Cecilia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latin typeface="Book Antiqua" panose="02040602050305030304" pitchFamily="18" charset="0"/>
              </a:rPr>
              <a:t>TALACCHIA Mario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TROTTA Alex</a:t>
            </a:r>
          </a:p>
          <a:p>
            <a:pPr algn="just">
              <a:lnSpc>
                <a:spcPct val="120000"/>
              </a:lnSpc>
            </a:pPr>
            <a:r>
              <a:rPr lang="it-IT" sz="2900" b="1" dirty="0" smtClean="0">
                <a:latin typeface="Book Antiqua" panose="02040602050305030304" pitchFamily="18" charset="0"/>
              </a:rPr>
              <a:t>VECCHIETTI Manuela</a:t>
            </a:r>
            <a:endParaRPr lang="it-IT" sz="29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it-IT" sz="1800" b="1" dirty="0" smtClean="0">
              <a:solidFill>
                <a:schemeClr val="tx1"/>
              </a:solidFill>
            </a:endParaRPr>
          </a:p>
          <a:p>
            <a:endParaRPr lang="it-IT" sz="1800" b="1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H="1">
            <a:off x="899592" y="148478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2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Autofit/>
          </a:bodyPr>
          <a:lstStyle/>
          <a:p>
            <a:pPr algn="r"/>
            <a:r>
              <a:rPr lang="it-IT" sz="3600" b="1" i="1" spc="0" dirty="0" smtClean="0">
                <a:latin typeface="Calibri" panose="020F0502020204030204" pitchFamily="34" charset="0"/>
              </a:rPr>
              <a:t>Perché una Commissione che parla di Urbanistica, Territorio e Paesaggio?</a:t>
            </a:r>
            <a:endParaRPr lang="it-IT" sz="3600" b="1" i="1" spc="0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CONOSCERE</a:t>
            </a:r>
          </a:p>
          <a:p>
            <a:pPr algn="r">
              <a:lnSpc>
                <a:spcPct val="150000"/>
              </a:lnSpc>
            </a:pPr>
            <a:r>
              <a:rPr lang="it-IT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APPROFONDIRE</a:t>
            </a:r>
          </a:p>
          <a:p>
            <a:pPr>
              <a:lnSpc>
                <a:spcPct val="150000"/>
              </a:lnSpc>
            </a:pPr>
            <a:r>
              <a:rPr lang="it-IT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CONFRONTARSI</a:t>
            </a:r>
          </a:p>
          <a:p>
            <a:pPr algn="r">
              <a:lnSpc>
                <a:spcPct val="150000"/>
              </a:lnSpc>
            </a:pPr>
            <a:r>
              <a:rPr lang="it-IT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INCIDERE</a:t>
            </a:r>
          </a:p>
          <a:p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val="28586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REGOLAMENTO</a:t>
            </a:r>
            <a:endParaRPr lang="it-IT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Regolamento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disciplina tutti gli aspetti che riguardano l'attività della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Commissione,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sua operatività e dispone che:</a:t>
            </a:r>
          </a:p>
          <a:p>
            <a:pPr algn="just">
              <a:spcBef>
                <a:spcPts val="1800"/>
              </a:spcBef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composta dai Consiglieri nominati dal Consiglio dell'Ordine e da tutti gli iscritti, con specifiche competenze in materia, che in ogni momento, possono chiedere di farne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parte;</a:t>
            </a:r>
          </a:p>
          <a:p>
            <a:pPr algn="just">
              <a:spcBef>
                <a:spcPts val="1800"/>
              </a:spcBef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L'attività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Commissione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“volontariato”; ogni membro mette a disposizione il proprio tempo senza fine di lucro o altro ed inoltre non sono previsti gettoni di presenza o altra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remunerazione;</a:t>
            </a:r>
          </a:p>
          <a:p>
            <a:pPr algn="just">
              <a:spcBef>
                <a:spcPts val="1800"/>
              </a:spcBef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Tutti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componenti si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adoperino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condividere e raggiungere le finalità disposte dalla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Commissione;</a:t>
            </a:r>
          </a:p>
          <a:p>
            <a:pPr algn="just">
              <a:spcBef>
                <a:spcPts val="1800"/>
              </a:spcBef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Agli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incontri della Commissione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partecipare anche il Presidente dell’Ordine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311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904656"/>
          </a:xfrm>
        </p:spPr>
        <p:txBody>
          <a:bodyPr>
            <a:noAutofit/>
          </a:bodyPr>
          <a:lstStyle/>
          <a:p>
            <a:pPr lvl="0" algn="just"/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elegga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segretario verbalizzante fra gli iscritti che hanno dato la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loro disponibilità;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verbale redatto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ogni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incontro sia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firmato dal segretario verbalizzante e dal Responsabile della Commissione 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venga trasmesso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Consiglio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dell’Ordine;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rimanga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carica fino alla fine del mandato del Consiglio dell’Ordine; la stessa può essere sciolta dal Consiglio stesso con semplice comunicazione ai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partecipanti;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Ogni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azione e decisione della 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subordinata all’approvazione del Consiglio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dell’Ordine; 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stessa può promuovere:</a:t>
            </a:r>
          </a:p>
          <a:p>
            <a:pPr marL="216000" indent="0" algn="just">
              <a:spcBef>
                <a:spcPts val="600"/>
              </a:spcBef>
              <a:buNone/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diffusione di </a:t>
            </a:r>
            <a:r>
              <a:rPr lang="it-IT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informazione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it-IT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formazione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specifica a tutti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gli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iscritti, anche attraverso l’organizzazione di convegni, seminari e pubblicazioni via mail e/o sulla propria pagina web nel link dedicato;</a:t>
            </a:r>
          </a:p>
          <a:p>
            <a:pPr marL="216000" indent="0" algn="just">
              <a:spcBef>
                <a:spcPts val="600"/>
              </a:spcBef>
              <a:buNone/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it-IT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pareri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programmi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it-IT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linee guida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0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12568"/>
          </a:xfrm>
        </p:spPr>
        <p:txBody>
          <a:bodyPr>
            <a:normAutofit/>
          </a:bodyPr>
          <a:lstStyle/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componenti si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relazionino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esclusivamente con il Responsabile della Commissione o con i componenti Consiglieri;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convocata dal Responsabile con invito, a tutti i partecipanti, mediante posta elettronica (mail) ordinaria; nella convocazione sarà indicata la data, l’ora dell’incontro e l'ordine del giorno e gli incontri avverano presso la sede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dell’Ordine;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iscritti alla 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decadano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insindacabilmente, dopo tre assenze senza giustificato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motivo;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quanto non esplicitamente indicato nel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regolamento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rimanda al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Codice deontologico e al Regolamento </a:t>
            </a:r>
            <a:r>
              <a:rPr lang="it-IT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dell'Ordine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9572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l’approfondimento di particolari tematiche e argomenti, la Commissione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decidere di lavorare per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sotto-commissioni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eventuali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sotto-commissioni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ad ogni incontro,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redigano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“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relazione informativa”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relazionano all’intera Commissione durante gli incontri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successivi;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Ogni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sotto-commissione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elegga,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primo incontro utile, un “Referente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”;</a:t>
            </a:r>
          </a:p>
          <a:p>
            <a:pPr lvl="0" algn="just">
              <a:spcBef>
                <a:spcPts val="1800"/>
              </a:spcBef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sotto-commissioni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applichi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presente Regolamento.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500" b="1" spc="100" dirty="0" smtClean="0">
                <a:solidFill>
                  <a:srgbClr val="C00000"/>
                </a:solidFill>
              </a:rPr>
              <a:t>... DUBBI? ...DOMANDE? ...SUGGERIMENTI?</a:t>
            </a:r>
            <a:endParaRPr lang="it-IT" sz="2500" b="1" spc="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8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204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/>
              <a:t>TEMATICHE OGGETTO DI  </a:t>
            </a:r>
            <a:r>
              <a:rPr lang="it-IT" sz="3100" b="1" dirty="0" smtClean="0"/>
              <a:t>APPROFONDIMENTO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484784"/>
            <a:ext cx="7272808" cy="4992216"/>
          </a:xfrm>
        </p:spPr>
        <p:txBody>
          <a:bodyPr>
            <a:normAutofit fontScale="92500"/>
          </a:bodyPr>
          <a:lstStyle/>
          <a:p>
            <a:pPr lvl="0" algn="ctr"/>
            <a:r>
              <a:rPr lang="it-IT" b="1" i="1" dirty="0"/>
              <a:t>Nuova </a:t>
            </a:r>
            <a:r>
              <a:rPr lang="it-IT" b="1" i="1" dirty="0" smtClean="0"/>
              <a:t>Legge Regionale n. 1_2018 (Sismica)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/>
              <a:t>Proposta di </a:t>
            </a:r>
            <a:r>
              <a:rPr lang="it-IT" b="1" i="1" dirty="0" smtClean="0"/>
              <a:t>Legge Urbanistica Regionale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/>
              <a:t>Nuovo </a:t>
            </a:r>
            <a:r>
              <a:rPr lang="it-IT" b="1" i="1" dirty="0" smtClean="0"/>
              <a:t>Regolamento Edilizio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/>
              <a:t>Pianificazione e attenzione al </a:t>
            </a:r>
            <a:r>
              <a:rPr lang="it-IT" b="1" i="1" dirty="0" smtClean="0"/>
              <a:t>Paesaggio nelle </a:t>
            </a:r>
            <a:r>
              <a:rPr lang="it-IT" b="1" i="1" dirty="0"/>
              <a:t>aree colpite dal </a:t>
            </a:r>
            <a:r>
              <a:rPr lang="it-IT" b="1" i="1" dirty="0" smtClean="0"/>
              <a:t>SISMA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 smtClean="0"/>
              <a:t>Competenze </a:t>
            </a:r>
            <a:r>
              <a:rPr lang="it-IT" b="1" i="1" dirty="0"/>
              <a:t>e professionalità nella progettazione </a:t>
            </a:r>
            <a:r>
              <a:rPr lang="it-IT" b="1" i="1" dirty="0" smtClean="0"/>
              <a:t>urbanistica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/>
              <a:t>Strumentazione urbanistica </a:t>
            </a:r>
            <a:r>
              <a:rPr lang="it-IT" b="1" i="1" dirty="0" smtClean="0"/>
              <a:t>vigente</a:t>
            </a:r>
          </a:p>
          <a:p>
            <a:pPr algn="ctr">
              <a:spcBef>
                <a:spcPts val="1600"/>
              </a:spcBef>
            </a:pPr>
            <a:r>
              <a:rPr lang="it-IT" b="1" i="1" dirty="0"/>
              <a:t>Buone </a:t>
            </a:r>
            <a:r>
              <a:rPr lang="it-IT" b="1" i="1" dirty="0" smtClean="0"/>
              <a:t>pratiche</a:t>
            </a:r>
            <a:endParaRPr lang="it-IT" dirty="0"/>
          </a:p>
          <a:p>
            <a:pPr lvl="0" algn="ctr">
              <a:spcBef>
                <a:spcPts val="1600"/>
              </a:spcBef>
            </a:pPr>
            <a:r>
              <a:rPr lang="it-IT" b="1" i="1" dirty="0" smtClean="0"/>
              <a:t>Tutele </a:t>
            </a:r>
            <a:r>
              <a:rPr lang="it-IT" b="1" i="1" dirty="0"/>
              <a:t>paesaggistiche, ambientali e nuovo P.P.A.R</a:t>
            </a:r>
            <a:r>
              <a:rPr lang="it-IT" b="1" i="1" dirty="0" smtClean="0"/>
              <a:t>.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H="1">
            <a:off x="755576" y="119675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9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204" y="1412776"/>
            <a:ext cx="8229600" cy="4968552"/>
          </a:xfrm>
        </p:spPr>
        <p:txBody>
          <a:bodyPr>
            <a:normAutofit/>
          </a:bodyPr>
          <a:lstStyle/>
          <a:p>
            <a:r>
              <a:rPr lang="it-IT" b="1" i="1" dirty="0" smtClean="0"/>
              <a:t>Elenco di priorità ?</a:t>
            </a:r>
          </a:p>
          <a:p>
            <a:pPr>
              <a:spcBef>
                <a:spcPts val="1800"/>
              </a:spcBef>
            </a:pPr>
            <a:r>
              <a:rPr lang="it-IT" b="1" i="1" dirty="0" smtClean="0"/>
              <a:t>Gruppi di lavoro ?</a:t>
            </a:r>
          </a:p>
          <a:p>
            <a:pPr>
              <a:spcBef>
                <a:spcPts val="1800"/>
              </a:spcBef>
            </a:pPr>
            <a:r>
              <a:rPr lang="it-IT" b="1" i="1" dirty="0"/>
              <a:t>Riunioni </a:t>
            </a:r>
            <a:r>
              <a:rPr lang="it-IT" b="1" i="1" dirty="0" smtClean="0"/>
              <a:t>periodiche o quando serve?</a:t>
            </a:r>
            <a:endParaRPr lang="it-IT" b="1" i="1" dirty="0"/>
          </a:p>
          <a:p>
            <a:pPr>
              <a:spcBef>
                <a:spcPts val="1800"/>
              </a:spcBef>
            </a:pPr>
            <a:r>
              <a:rPr lang="it-IT" b="1" i="1" dirty="0" smtClean="0"/>
              <a:t>Incontro con esperti ?</a:t>
            </a:r>
          </a:p>
          <a:p>
            <a:pPr>
              <a:spcBef>
                <a:spcPts val="1800"/>
              </a:spcBef>
            </a:pPr>
            <a:r>
              <a:rPr lang="it-IT" b="1" i="1" dirty="0" smtClean="0"/>
              <a:t>Incontri a tema organizzati a rotazione ?</a:t>
            </a:r>
          </a:p>
          <a:p>
            <a:pPr>
              <a:spcBef>
                <a:spcPts val="600"/>
              </a:spcBef>
            </a:pPr>
            <a:endParaRPr lang="it-IT" sz="2800" b="1" i="1" dirty="0"/>
          </a:p>
          <a:p>
            <a:pPr marL="0" indent="0">
              <a:spcBef>
                <a:spcPts val="600"/>
              </a:spcBef>
              <a:buNone/>
            </a:pPr>
            <a:r>
              <a:rPr lang="it-IT" sz="2000" u="sng" dirty="0" smtClean="0"/>
              <a:t>Per contatti e info</a:t>
            </a:r>
            <a:r>
              <a:rPr lang="it-IT" sz="2000" dirty="0" smtClean="0"/>
              <a:t>: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it-IT" sz="1800" b="1" i="1" dirty="0" smtClean="0"/>
              <a:t>Segreteria dell’Ordine </a:t>
            </a:r>
            <a:r>
              <a:rPr lang="it-IT" sz="1800" i="1" dirty="0" smtClean="0"/>
              <a:t>- tel. 071 2072106 </a:t>
            </a:r>
            <a:r>
              <a:rPr lang="it-IT" sz="1800" dirty="0" smtClean="0"/>
              <a:t>-</a:t>
            </a:r>
            <a:r>
              <a:rPr lang="it-IT" sz="1800" i="1" dirty="0" smtClean="0"/>
              <a:t> </a:t>
            </a:r>
            <a:r>
              <a:rPr lang="it-IT" sz="1800" i="1" dirty="0" smtClean="0">
                <a:hlinkClick r:id="rId2"/>
              </a:rPr>
              <a:t>segreteria@architettiancona.org</a:t>
            </a:r>
            <a:endParaRPr lang="it-IT" sz="1800" i="1" dirty="0" smtClean="0"/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it-IT" sz="1800" b="1" i="1" dirty="0" smtClean="0"/>
              <a:t>Tommaso Moreschi </a:t>
            </a:r>
            <a:r>
              <a:rPr lang="it-IT" sz="1800" i="1" dirty="0" smtClean="0"/>
              <a:t>- </a:t>
            </a:r>
            <a:r>
              <a:rPr lang="it-IT" sz="1800" i="1" dirty="0" err="1" smtClean="0"/>
              <a:t>cell</a:t>
            </a:r>
            <a:r>
              <a:rPr lang="it-IT" sz="1800" i="1" dirty="0" smtClean="0"/>
              <a:t>. 340 3481333 - </a:t>
            </a:r>
            <a:r>
              <a:rPr lang="it-IT" sz="1800" i="1" dirty="0" smtClean="0">
                <a:hlinkClick r:id="rId3"/>
              </a:rPr>
              <a:t>moreschi.tommaso@cheapnet.it</a:t>
            </a:r>
            <a:endParaRPr lang="it-IT" sz="1800" i="1" dirty="0" smtClean="0"/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it-IT" sz="1800" b="1" i="1" dirty="0" smtClean="0"/>
              <a:t>Antonietta Raffaelli </a:t>
            </a:r>
            <a:r>
              <a:rPr lang="it-IT" sz="1800" i="1" dirty="0" smtClean="0"/>
              <a:t>- </a:t>
            </a:r>
            <a:r>
              <a:rPr lang="it-IT" sz="1800" i="1" dirty="0" err="1" smtClean="0"/>
              <a:t>cell</a:t>
            </a:r>
            <a:r>
              <a:rPr lang="it-IT" sz="1800" i="1" dirty="0" smtClean="0"/>
              <a:t>. 333 1669474 - </a:t>
            </a:r>
            <a:r>
              <a:rPr lang="it-IT" sz="1800" i="1" dirty="0" smtClean="0">
                <a:hlinkClick r:id="rId4"/>
              </a:rPr>
              <a:t>antoniettaraffaelli@libero.it</a:t>
            </a:r>
            <a:endParaRPr lang="it-IT" sz="1800" i="1" dirty="0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55260" cy="720080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Metodo di Lavoro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539552" y="112474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3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</TotalTime>
  <Words>609</Words>
  <Application>Microsoft Office PowerPoint</Application>
  <PresentationFormat>Presentazione su schermo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Chiaro</vt:lpstr>
      <vt:lpstr>COMMISSIONE URBANISTICA TERRITORIO e AMBIENTE</vt:lpstr>
      <vt:lpstr>Elenco degli iscritti ad oggi</vt:lpstr>
      <vt:lpstr>Perché una Commissione che parla di Urbanistica, Territorio e Paesaggio?</vt:lpstr>
      <vt:lpstr>Il REGOLAMENTO</vt:lpstr>
      <vt:lpstr>Presentazione standard di PowerPoint</vt:lpstr>
      <vt:lpstr>Presentazione standard di PowerPoint</vt:lpstr>
      <vt:lpstr>Presentazione standard di PowerPoint</vt:lpstr>
      <vt:lpstr>TEMATICHE OGGETTO DI  APPROFONDIMENTO</vt:lpstr>
      <vt:lpstr>Metodo di Lavoro</vt:lpstr>
      <vt:lpstr> Grazie a tutti e buon lavoro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URBANISTICA TERRITORIO e AMBIENTE</dc:title>
  <dc:creator>urb1</dc:creator>
  <cp:lastModifiedBy>urb1</cp:lastModifiedBy>
  <cp:revision>15</cp:revision>
  <dcterms:created xsi:type="dcterms:W3CDTF">2018-02-07T08:46:24Z</dcterms:created>
  <dcterms:modified xsi:type="dcterms:W3CDTF">2018-02-07T11:11:24Z</dcterms:modified>
</cp:coreProperties>
</file>